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2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3.xml" ContentType="application/vnd.openxmlformats-officedocument.presentationml.tags+xml"/>
  <Override PartName="/ppt/notesSlides/notesSlide15.xml" ContentType="application/vnd.openxmlformats-officedocument.presentationml.notesSlide+xml"/>
  <Override PartName="/ppt/tags/tag4.xml" ContentType="application/vnd.openxmlformats-officedocument.presentationml.tag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ags/tag5.xml" ContentType="application/vnd.openxmlformats-officedocument.presentationml.tags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37"/>
  </p:notesMasterIdLst>
  <p:sldIdLst>
    <p:sldId id="256" r:id="rId2"/>
    <p:sldId id="445" r:id="rId3"/>
    <p:sldId id="309" r:id="rId4"/>
    <p:sldId id="271" r:id="rId5"/>
    <p:sldId id="452" r:id="rId6"/>
    <p:sldId id="451" r:id="rId7"/>
    <p:sldId id="260" r:id="rId8"/>
    <p:sldId id="269" r:id="rId9"/>
    <p:sldId id="275" r:id="rId10"/>
    <p:sldId id="313" r:id="rId11"/>
    <p:sldId id="276" r:id="rId12"/>
    <p:sldId id="349" r:id="rId13"/>
    <p:sldId id="348" r:id="rId14"/>
    <p:sldId id="447" r:id="rId15"/>
    <p:sldId id="453" r:id="rId16"/>
    <p:sldId id="454" r:id="rId17"/>
    <p:sldId id="455" r:id="rId18"/>
    <p:sldId id="277" r:id="rId19"/>
    <p:sldId id="281" r:id="rId20"/>
    <p:sldId id="282" r:id="rId21"/>
    <p:sldId id="283" r:id="rId22"/>
    <p:sldId id="284" r:id="rId23"/>
    <p:sldId id="285" r:id="rId24"/>
    <p:sldId id="448" r:id="rId25"/>
    <p:sldId id="351" r:id="rId26"/>
    <p:sldId id="342" r:id="rId27"/>
    <p:sldId id="311" r:id="rId28"/>
    <p:sldId id="312" r:id="rId29"/>
    <p:sldId id="315" r:id="rId30"/>
    <p:sldId id="357" r:id="rId31"/>
    <p:sldId id="316" r:id="rId32"/>
    <p:sldId id="319" r:id="rId33"/>
    <p:sldId id="320" r:id="rId34"/>
    <p:sldId id="356" r:id="rId35"/>
    <p:sldId id="449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Eq rule says we can try to compare </a:t>
            </a:r>
            <a:r>
              <a:rPr lang="en-US" dirty="0" err="1"/>
              <a:t>ints</a:t>
            </a:r>
            <a:r>
              <a:rPr lang="en-US" dirty="0"/>
              <a:t> and bools; to do otherwise we’d need two separate rules.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0790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0292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Structure of the judgment, bottom-left to top to right, metavariable names imply types, 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725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Structure of the judgment, bottom-left to top to right, metavariable names imply types, 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5849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9460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Eq rule says we can try to compare </a:t>
            </a:r>
            <a:r>
              <a:rPr lang="en-US" dirty="0" err="1"/>
              <a:t>ints</a:t>
            </a:r>
            <a:r>
              <a:rPr lang="en-US" dirty="0"/>
              <a:t> and bools; to do otherwise we’d need two separate rules.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8015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6214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Which existing construct is most similar?</a:t>
            </a:r>
          </a:p>
          <a:p>
            <a:r>
              <a:rPr lang="en-US" dirty="0"/>
              <a:t>This is the </a:t>
            </a:r>
            <a:r>
              <a:rPr lang="en-US"/>
              <a:t>in-class exercise.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694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Which existing construct is most similar?</a:t>
            </a:r>
          </a:p>
          <a:p>
            <a:r>
              <a:rPr lang="en-US" dirty="0"/>
              <a:t>We have to evaluate e before we know whether it’s greater or less than 0 – otherwise, </a:t>
            </a:r>
            <a:r>
              <a:rPr lang="en-US"/>
              <a:t>it’s a whole program.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7198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we don’t need to evaluate 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2589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8808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choice would be to interpret bools as arbitrary integers. We’ll look at that possibility later, but first: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6545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step back from implementation, now, and do a bit more design. As we saw in the first interpreter, some expressions have values and others don’t.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542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We’ll focus mainly</a:t>
            </a:r>
            <a:r>
              <a:rPr lang="en-US" baseline="0" dirty="0"/>
              <a:t> on these points: (abstract syntax, semantics, a bit of implementation)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7571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semantics doesn’t have to handle the “wrong” cases; we can just not give a rule. It also leaves evaluation order unconstrained.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5969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semantics doesn’t have to handle the “wrong” cases; we can just not give a rule. It also leaves evaluation order unconstrained.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4978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Eq rule says we can try to compare </a:t>
            </a:r>
            <a:r>
              <a:rPr lang="en-US" dirty="0" err="1"/>
              <a:t>ints</a:t>
            </a:r>
            <a:r>
              <a:rPr lang="en-US" dirty="0"/>
              <a:t> and bools; to do otherwise we’d need two separate rules.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519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9/6/2023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939601C-9D96-4CE5-BAEC-1CE1F3C6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3532" y="1639915"/>
            <a:ext cx="544779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637031"/>
            <a:ext cx="561713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7A9CB52-3E71-4665-8DC5-81BF94778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869B466-AC30-4A54-8A57-58953EFF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9/6/2023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9/6/2023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9/6/2023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9/6/2023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4" Type="http://schemas.openxmlformats.org/officeDocument/2006/relationships/image" Target="../media/image110.png"/><Relationship Id="rId9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8.png"/><Relationship Id="rId5" Type="http://schemas.openxmlformats.org/officeDocument/2006/relationships/image" Target="../media/image19.png"/><Relationship Id="rId4" Type="http://schemas.openxmlformats.org/officeDocument/2006/relationships/image" Target="../media/image1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1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0.png"/><Relationship Id="rId2" Type="http://schemas.openxmlformats.org/officeDocument/2006/relationships/image" Target="../media/image2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1.png"/><Relationship Id="rId7" Type="http://schemas.openxmlformats.org/officeDocument/2006/relationships/image" Target="../media/image13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28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7" Type="http://schemas.openxmlformats.org/officeDocument/2006/relationships/image" Target="../media/image3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0.png"/><Relationship Id="rId5" Type="http://schemas.openxmlformats.org/officeDocument/2006/relationships/image" Target="../media/image32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0.png"/><Relationship Id="rId5" Type="http://schemas.openxmlformats.org/officeDocument/2006/relationships/image" Target="../media/image320.png"/><Relationship Id="rId4" Type="http://schemas.openxmlformats.org/officeDocument/2006/relationships/image" Target="../media/image3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4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476 – Programming Language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889470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3250C9-8E9A-4A23-A394-7EEE42D2B48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Interpreter</a:t>
            </a:r>
          </a:p>
          <a:p>
            <a:endParaRPr lang="en-US" sz="3200" dirty="0"/>
          </a:p>
          <a:p>
            <a:r>
              <a:rPr lang="en-US" sz="2800" dirty="0"/>
              <a:t>Num i -&gt; </a:t>
            </a:r>
            <a:r>
              <a:rPr lang="en-US" sz="2800" dirty="0" err="1"/>
              <a:t>IntVal</a:t>
            </a:r>
            <a:r>
              <a:rPr lang="en-US" sz="2800" dirty="0"/>
              <a:t> i</a:t>
            </a:r>
          </a:p>
          <a:p>
            <a:endParaRPr lang="en-US" sz="2800" dirty="0"/>
          </a:p>
          <a:p>
            <a:r>
              <a:rPr lang="en-US" sz="2800" dirty="0"/>
              <a:t>Add (e1, e2) -&gt; eval e1 + eval e2</a:t>
            </a:r>
          </a:p>
          <a:p>
            <a:r>
              <a:rPr lang="en-US" sz="2800" dirty="0"/>
              <a:t>   (more or less)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D8DF2A-835C-430F-86F5-08D93265620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Semantics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endParaRPr lang="en-US" sz="2800" dirty="0"/>
          </a:p>
          <a:p>
            <a:r>
              <a:rPr lang="en-US" sz="2800" dirty="0"/>
              <a:t>to say that addition is only defined when the sum doesn’t overflow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4F0B5-AAF6-4B65-A5BD-595A0009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69B5C5-6164-4428-B730-62CA1E94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Big-Step Semantics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AE380AA-7551-420E-B1F9-92A5B7FE4A29}"/>
                  </a:ext>
                </a:extLst>
              </p:cNvPr>
              <p:cNvSpPr txBox="1"/>
              <p:nvPr/>
            </p:nvSpPr>
            <p:spPr>
              <a:xfrm>
                <a:off x="6405773" y="2375456"/>
                <a:ext cx="3380926" cy="8206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AE380AA-7551-420E-B1F9-92A5B7FE4A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5773" y="2375456"/>
                <a:ext cx="3380926" cy="8206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8AE0C01-FA36-4910-B09B-EA648C7C9F8C}"/>
                  </a:ext>
                </a:extLst>
              </p:cNvPr>
              <p:cNvSpPr txBox="1"/>
              <p:nvPr/>
            </p:nvSpPr>
            <p:spPr>
              <a:xfrm>
                <a:off x="6282121" y="3572396"/>
                <a:ext cx="4348242" cy="13126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sSub>
                                    <m:sSub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e>
                                    <m:sub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e>
                                    <m:sub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∧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&lt;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 panose="02040503050406030204" pitchFamily="18" charset="0"/>
                                    </a:rPr>
                                    <m:t>MAX</m:t>
                                  </m:r>
                                  <m:r>
                                    <a:rPr lang="en-US" sz="2800" b="0" i="0" smtClean="0">
                                      <a:latin typeface="Cambria Math" panose="02040503050406030204" pitchFamily="18" charset="0"/>
                                    </a:rPr>
                                    <m:t>_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 panose="02040503050406030204" pitchFamily="18" charset="0"/>
                                    </a:rPr>
                                    <m:t>INT</m:t>
                                  </m:r>
                                </m:e>
                              </m:d>
                            </m:e>
                          </m:eqArr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8AE0C01-FA36-4910-B09B-EA648C7C9F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2121" y="3572396"/>
                <a:ext cx="4348242" cy="13126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7135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4">
                <a:extLst>
                  <a:ext uri="{FF2B5EF4-FFF2-40B4-BE49-F238E27FC236}">
                    <a16:creationId xmlns:a16="http://schemas.microsoft.com/office/drawing/2014/main" id="{50E1308B-9EF4-B086-8C66-A98A59921935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563531" y="1639915"/>
                <a:ext cx="11372027" cy="5077408"/>
              </a:xfrm>
            </p:spPr>
            <p:txBody>
              <a:bodyPr>
                <a:normAutofit lnSpcReduction="10000"/>
              </a:bodyPr>
              <a:lstStyle/>
              <a:p>
                <a:endParaRPr lang="en-US" sz="3200" dirty="0"/>
              </a:p>
              <a:p>
                <a:endParaRPr lang="en-US" sz="3200" dirty="0"/>
              </a:p>
              <a:p>
                <a:endParaRPr lang="en-US" sz="3200" dirty="0"/>
              </a:p>
              <a:p>
                <a:endParaRPr lang="en-US" sz="3200" dirty="0"/>
              </a:p>
              <a:p>
                <a:endParaRPr lang="en-US" sz="3200" dirty="0"/>
              </a:p>
              <a:p>
                <a:endParaRPr lang="en-US" sz="3200" dirty="0"/>
              </a:p>
              <a:p>
                <a:endParaRPr lang="en-US" sz="3200" dirty="0"/>
              </a:p>
              <a:p>
                <a:pPr marL="0" indent="0">
                  <a:buNone/>
                </a:pPr>
                <a:endParaRPr lang="en-US" sz="3200" dirty="0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sz="3200" dirty="0"/>
                  <a:t> Exercise: Write one or more rules for evaluating if-expressions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200" b="1" i="0" smtClean="0">
                        <a:latin typeface="Consolas" panose="020B0609020204030204" pitchFamily="49" charset="0"/>
                      </a:rPr>
                      <m:t>if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3200" b="1" i="0" smtClean="0">
                        <a:latin typeface="Consolas" panose="020B0609020204030204" pitchFamily="49" charset="0"/>
                      </a:rPr>
                      <m:t>then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3200" b="1" i="0" smtClean="0">
                        <a:latin typeface="Consolas" panose="020B0609020204030204" pitchFamily="49" charset="0"/>
                      </a:rPr>
                      <m:t>else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/>
                  <a:t>.</a:t>
                </a:r>
              </a:p>
              <a:p>
                <a:endParaRPr lang="en-US" sz="3200" dirty="0"/>
              </a:p>
              <a:p>
                <a:endParaRPr lang="en-US" sz="3200" dirty="0"/>
              </a:p>
              <a:p>
                <a:endParaRPr lang="en-US" sz="3200" dirty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3" name="Content Placeholder 4">
                <a:extLst>
                  <a:ext uri="{FF2B5EF4-FFF2-40B4-BE49-F238E27FC236}">
                    <a16:creationId xmlns:a16="http://schemas.microsoft.com/office/drawing/2014/main" id="{50E1308B-9EF4-B086-8C66-A98A599219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563531" y="1639915"/>
                <a:ext cx="11372027" cy="5077408"/>
              </a:xfrm>
              <a:blipFill>
                <a:blip r:embed="rId3"/>
                <a:stretch>
                  <a:fillRect l="-1233" b="-42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4F0B5-AAF6-4B65-A5BD-595A0009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69B5C5-6164-4428-B730-62CA1E94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Big-Step Semantics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8AE0C01-FA36-4910-B09B-EA648C7C9F8C}"/>
                  </a:ext>
                </a:extLst>
              </p:cNvPr>
              <p:cNvSpPr txBox="1"/>
              <p:nvPr/>
            </p:nvSpPr>
            <p:spPr>
              <a:xfrm>
                <a:off x="5087183" y="1749290"/>
                <a:ext cx="4642296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8AE0C01-FA36-4910-B09B-EA648C7C9F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7183" y="1749290"/>
                <a:ext cx="4642296" cy="89466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2E5F5B5-E70E-41CC-8614-7E4A32251E60}"/>
                  </a:ext>
                </a:extLst>
              </p:cNvPr>
              <p:cNvSpPr txBox="1"/>
              <p:nvPr/>
            </p:nvSpPr>
            <p:spPr>
              <a:xfrm>
                <a:off x="5090498" y="3193777"/>
                <a:ext cx="5190459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&amp;&amp;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and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2E5F5B5-E70E-41CC-8614-7E4A32251E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0498" y="3193777"/>
                <a:ext cx="5190459" cy="89466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4882CDD-1837-47D7-A61F-0E0ACDAB50C1}"/>
                  </a:ext>
                </a:extLst>
              </p:cNvPr>
              <p:cNvSpPr txBox="1"/>
              <p:nvPr/>
            </p:nvSpPr>
            <p:spPr>
              <a:xfrm>
                <a:off x="2291546" y="4563181"/>
                <a:ext cx="7597849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true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iff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the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same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as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4882CDD-1837-47D7-A61F-0E0ACDAB50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1546" y="4563181"/>
                <a:ext cx="7597849" cy="89466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34577BA-6625-BB81-07EA-C6DA295EE840}"/>
                  </a:ext>
                </a:extLst>
              </p:cNvPr>
              <p:cNvSpPr txBox="1"/>
              <p:nvPr/>
            </p:nvSpPr>
            <p:spPr>
              <a:xfrm>
                <a:off x="1172892" y="1749290"/>
                <a:ext cx="3380926" cy="8206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34577BA-6625-BB81-07EA-C6DA295EE8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892" y="1749290"/>
                <a:ext cx="3380926" cy="82067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F7B8E05-8841-36D8-387A-24C13B6154B7}"/>
                  </a:ext>
                </a:extLst>
              </p:cNvPr>
              <p:cNvSpPr txBox="1"/>
              <p:nvPr/>
            </p:nvSpPr>
            <p:spPr>
              <a:xfrm>
                <a:off x="1147084" y="3193777"/>
                <a:ext cx="3465564" cy="8206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boolean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F7B8E05-8841-36D8-387A-24C13B6154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084" y="3193777"/>
                <a:ext cx="3465564" cy="82067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757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19CB42C-18FC-A255-6C21-83FFE2763816}"/>
                  </a:ext>
                </a:extLst>
              </p:cNvPr>
              <p:cNvSpPr txBox="1"/>
              <p:nvPr/>
            </p:nvSpPr>
            <p:spPr>
              <a:xfrm>
                <a:off x="1172892" y="1749290"/>
                <a:ext cx="3380926" cy="8206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19CB42C-18FC-A255-6C21-83FFE27638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892" y="1749290"/>
                <a:ext cx="3380926" cy="8206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4F0B5-AAF6-4B65-A5BD-595A0009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69B5C5-6164-4428-B730-62CA1E94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Big-Step Semantics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8AE0C01-FA36-4910-B09B-EA648C7C9F8C}"/>
                  </a:ext>
                </a:extLst>
              </p:cNvPr>
              <p:cNvSpPr txBox="1"/>
              <p:nvPr/>
            </p:nvSpPr>
            <p:spPr>
              <a:xfrm>
                <a:off x="5087183" y="1749290"/>
                <a:ext cx="4642296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8AE0C01-FA36-4910-B09B-EA648C7C9F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7183" y="1749290"/>
                <a:ext cx="4642296" cy="89466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3A4A828-ACB0-3796-2BC9-E057F3A53B59}"/>
                  </a:ext>
                </a:extLst>
              </p:cNvPr>
              <p:cNvSpPr txBox="1"/>
              <p:nvPr/>
            </p:nvSpPr>
            <p:spPr>
              <a:xfrm>
                <a:off x="1706274" y="4970084"/>
                <a:ext cx="4053353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true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3A4A828-ACB0-3796-2BC9-E057F3A53B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6274" y="4970084"/>
                <a:ext cx="4053353" cy="8946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BB4B12B-78B1-AC6D-4C9C-4665C9427BAC}"/>
                  </a:ext>
                </a:extLst>
              </p:cNvPr>
              <p:cNvSpPr txBox="1"/>
              <p:nvPr/>
            </p:nvSpPr>
            <p:spPr>
              <a:xfrm>
                <a:off x="6372451" y="4970084"/>
                <a:ext cx="4061625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false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BB4B12B-78B1-AC6D-4C9C-4665C9427B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2451" y="4970084"/>
                <a:ext cx="4061625" cy="89466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97C0A7E-ECFC-95EE-505E-C932B98AA6CE}"/>
                  </a:ext>
                </a:extLst>
              </p:cNvPr>
              <p:cNvSpPr txBox="1"/>
              <p:nvPr/>
            </p:nvSpPr>
            <p:spPr>
              <a:xfrm>
                <a:off x="2390982" y="3292682"/>
                <a:ext cx="7597849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true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iff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the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same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as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97C0A7E-ECFC-95EE-505E-C932B98AA6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0982" y="3292682"/>
                <a:ext cx="7597849" cy="89466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364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4F0B5-AAF6-4B65-A5BD-595A0009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69B5C5-6164-4428-B730-62CA1E94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Big-Step Semantics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AE380AA-7551-420E-B1F9-92A5B7FE4A29}"/>
                  </a:ext>
                </a:extLst>
              </p:cNvPr>
              <p:cNvSpPr txBox="1"/>
              <p:nvPr/>
            </p:nvSpPr>
            <p:spPr>
              <a:xfrm>
                <a:off x="1172892" y="1749290"/>
                <a:ext cx="3380926" cy="8206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AE380AA-7551-420E-B1F9-92A5B7FE4A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892" y="1749290"/>
                <a:ext cx="3380926" cy="8206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8AE0C01-FA36-4910-B09B-EA648C7C9F8C}"/>
                  </a:ext>
                </a:extLst>
              </p:cNvPr>
              <p:cNvSpPr txBox="1"/>
              <p:nvPr/>
            </p:nvSpPr>
            <p:spPr>
              <a:xfrm>
                <a:off x="5087183" y="1749290"/>
                <a:ext cx="4642296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8AE0C01-FA36-4910-B09B-EA648C7C9F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7183" y="1749290"/>
                <a:ext cx="4642296" cy="89466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3A4A828-ACB0-3796-2BC9-E057F3A53B59}"/>
                  </a:ext>
                </a:extLst>
              </p:cNvPr>
              <p:cNvSpPr txBox="1"/>
              <p:nvPr/>
            </p:nvSpPr>
            <p:spPr>
              <a:xfrm>
                <a:off x="3271001" y="4974025"/>
                <a:ext cx="4942956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if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then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else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3A4A828-ACB0-3796-2BC9-E057F3A53B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1001" y="4974025"/>
                <a:ext cx="4942956" cy="8946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53A74FB-B8D4-2EEE-A708-8E98B4881F52}"/>
                  </a:ext>
                </a:extLst>
              </p:cNvPr>
              <p:cNvSpPr txBox="1"/>
              <p:nvPr/>
            </p:nvSpPr>
            <p:spPr>
              <a:xfrm>
                <a:off x="2390982" y="3292682"/>
                <a:ext cx="7597849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true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iff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the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same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as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53A74FB-B8D4-2EEE-A708-8E98B4881F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0982" y="3292682"/>
                <a:ext cx="7597849" cy="89466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9523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633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9" name="Content Placeholder 8">
                <a:extLst>
                  <a:ext uri="{FF2B5EF4-FFF2-40B4-BE49-F238E27FC236}">
                    <a16:creationId xmlns:a16="http://schemas.microsoft.com/office/drawing/2014/main" id="{B6B94F94-F1CE-3E91-084A-A529920A322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i="1" dirty="0"/>
                  <a:t>Premises</a:t>
                </a:r>
                <a:r>
                  <a:rPr lang="en-US" dirty="0"/>
                  <a:t> that must be true for the rule to apply</a:t>
                </a:r>
              </a:p>
              <a:p>
                <a:r>
                  <a:rPr lang="en-US" dirty="0"/>
                  <a:t>Below the line: </a:t>
                </a:r>
                <a:r>
                  <a:rPr lang="en-US" i="1" dirty="0"/>
                  <a:t>conclusion</a:t>
                </a:r>
                <a:r>
                  <a:rPr lang="en-US" dirty="0"/>
                  <a:t> that we learn when the rule applies</a:t>
                </a:r>
              </a:p>
              <a:p>
                <a:r>
                  <a:rPr lang="en-US" dirty="0"/>
                  <a:t>Contain both fixed symbols 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200" b="1" i="0" smtClean="0">
                        <a:latin typeface="Consolas" panose="020B0609020204030204" pitchFamily="49" charset="0"/>
                      </a:rPr>
                      <m:t>+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int</m:t>
                    </m:r>
                  </m:oMath>
                </a14:m>
                <a:r>
                  <a:rPr lang="en-US" dirty="0"/>
                  <a:t>) and </a:t>
                </a:r>
                <a:r>
                  <a:rPr lang="en-US" i="1" dirty="0"/>
                  <a:t>metavariables</a:t>
                </a:r>
                <a:r>
                  <a:rPr lang="en-US" dirty="0"/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)</a:t>
                </a:r>
              </a:p>
              <a:p>
                <a:pPr lvl="1"/>
                <a:r>
                  <a:rPr lang="en-US" dirty="0"/>
                  <a:t>Rule applies for any way of filling in metavariables (e.g., for any expressions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)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9" name="Content Placeholder 8">
                <a:extLst>
                  <a:ext uri="{FF2B5EF4-FFF2-40B4-BE49-F238E27FC236}">
                    <a16:creationId xmlns:a16="http://schemas.microsoft.com/office/drawing/2014/main" id="{B6B94F94-F1CE-3E91-084A-A529920A32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363DCBD6-E9E8-43C5-92A3-54357B26D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Big-Step Inference Rules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1227C6-9D3B-4541-9B45-CFD0E1E05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14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0DD37C0-C0D4-4553-9AC7-897173B1240B}"/>
                  </a:ext>
                </a:extLst>
              </p:cNvPr>
              <p:cNvSpPr/>
              <p:nvPr/>
            </p:nvSpPr>
            <p:spPr>
              <a:xfrm>
                <a:off x="1603367" y="1863811"/>
                <a:ext cx="3112617" cy="10914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0DD37C0-C0D4-4553-9AC7-897173B124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3367" y="1863811"/>
                <a:ext cx="3112617" cy="10914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5E4A319-D44D-C923-2DE5-7BA17AE37F8B}"/>
                  </a:ext>
                </a:extLst>
              </p:cNvPr>
              <p:cNvSpPr txBox="1"/>
              <p:nvPr/>
            </p:nvSpPr>
            <p:spPr>
              <a:xfrm>
                <a:off x="5531195" y="1962202"/>
                <a:ext cx="4642296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5E4A319-D44D-C923-2DE5-7BA17AE37F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1195" y="1962202"/>
                <a:ext cx="4642296" cy="8946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7209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6B94F94-F1CE-3E91-084A-A529920A32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3DCBD6-E9E8-43C5-92A3-54357B26D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Big-Step Inference Rules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1227C6-9D3B-4541-9B45-CFD0E1E05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15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5E4A319-D44D-C923-2DE5-7BA17AE37F8B}"/>
                  </a:ext>
                </a:extLst>
              </p:cNvPr>
              <p:cNvSpPr txBox="1"/>
              <p:nvPr/>
            </p:nvSpPr>
            <p:spPr>
              <a:xfrm>
                <a:off x="3504568" y="2252348"/>
                <a:ext cx="4642296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5E4A319-D44D-C923-2DE5-7BA17AE37F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4568" y="2252348"/>
                <a:ext cx="4642296" cy="8946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9D43D96B-D7D4-1A34-7F11-EA1C33A8CFDD}"/>
              </a:ext>
            </a:extLst>
          </p:cNvPr>
          <p:cNvSpPr/>
          <p:nvPr/>
        </p:nvSpPr>
        <p:spPr>
          <a:xfrm>
            <a:off x="6392008" y="2809142"/>
            <a:ext cx="303334" cy="3378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3CF5A4-C825-F353-25D8-4F11E045D864}"/>
              </a:ext>
            </a:extLst>
          </p:cNvPr>
          <p:cNvSpPr/>
          <p:nvPr/>
        </p:nvSpPr>
        <p:spPr>
          <a:xfrm>
            <a:off x="3504568" y="2187819"/>
            <a:ext cx="2447824" cy="4542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61AAF04-9FC9-74AD-49A9-D5A926171B92}"/>
              </a:ext>
            </a:extLst>
          </p:cNvPr>
          <p:cNvSpPr/>
          <p:nvPr/>
        </p:nvSpPr>
        <p:spPr>
          <a:xfrm>
            <a:off x="6125921" y="2150900"/>
            <a:ext cx="1967398" cy="5219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8">
            <a:extLst>
              <a:ext uri="{FF2B5EF4-FFF2-40B4-BE49-F238E27FC236}">
                <a16:creationId xmlns:a16="http://schemas.microsoft.com/office/drawing/2014/main" id="{F44701EC-F039-90D3-5B68-7C757A3B5CFC}"/>
              </a:ext>
            </a:extLst>
          </p:cNvPr>
          <p:cNvSpPr txBox="1">
            <a:spLocks/>
          </p:cNvSpPr>
          <p:nvPr/>
        </p:nvSpPr>
        <p:spPr>
          <a:xfrm>
            <a:off x="829056" y="1789431"/>
            <a:ext cx="10753725" cy="492513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question are we trying to answer?</a:t>
            </a:r>
          </a:p>
          <a:p>
            <a:pPr marL="1203325" lvl="1" indent="-514350"/>
            <a:r>
              <a:rPr lang="en-US" dirty="0"/>
              <a:t>What kind of program does this rule evaluate?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do we need to know?</a:t>
            </a:r>
          </a:p>
          <a:p>
            <a:pPr marL="1203325" lvl="1" indent="-514350"/>
            <a:r>
              <a:rPr lang="en-US" dirty="0"/>
              <a:t>What subexpressions need to be evaluated? What else do we need to compute?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is the answer?</a:t>
            </a:r>
          </a:p>
          <a:p>
            <a:pPr marL="1203325" lvl="1" indent="-514350"/>
            <a:r>
              <a:rPr lang="en-US" dirty="0"/>
              <a:t>What value should the program return?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198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9969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F6D78AC-C80E-4119-AA53-47E838708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Big-Step Semantics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0978F7-5B4D-451C-B99D-3811C5265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0E08F0-ED1A-42CC-A8FC-CD9C63B09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E8E06A2-3D01-4FEB-A21D-69D0BBAEE4F0}"/>
                  </a:ext>
                </a:extLst>
              </p:cNvPr>
              <p:cNvSpPr/>
              <p:nvPr/>
            </p:nvSpPr>
            <p:spPr>
              <a:xfrm>
                <a:off x="2443363" y="4077698"/>
                <a:ext cx="7002126" cy="10681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1+2=3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7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⇓4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E8E06A2-3D01-4FEB-A21D-69D0BBAEE4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3363" y="4077698"/>
                <a:ext cx="7002126" cy="10681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26DCA47-4068-F8F4-381E-3621E71F6699}"/>
                  </a:ext>
                </a:extLst>
              </p:cNvPr>
              <p:cNvSpPr txBox="1"/>
              <p:nvPr/>
            </p:nvSpPr>
            <p:spPr>
              <a:xfrm>
                <a:off x="3433658" y="1962695"/>
                <a:ext cx="4867615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if</m:t>
                          </m:r>
                          <m: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then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else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26DCA47-4068-F8F4-381E-3621E71F66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3658" y="1962695"/>
                <a:ext cx="4867615" cy="8946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83631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F6D78AC-C80E-4119-AA53-47E838708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Big-Step Semantics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0978F7-5B4D-451C-B99D-3811C5265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0E08F0-ED1A-42CC-A8FC-CD9C63B09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E8E06A2-3D01-4FEB-A21D-69D0BBAEE4F0}"/>
                  </a:ext>
                </a:extLst>
              </p:cNvPr>
              <p:cNvSpPr/>
              <p:nvPr/>
            </p:nvSpPr>
            <p:spPr>
              <a:xfrm>
                <a:off x="2443363" y="4107515"/>
                <a:ext cx="7002126" cy="10425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1+2=3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true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    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2∗2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1+2=3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7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⇓4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E8E06A2-3D01-4FEB-A21D-69D0BBAEE4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3363" y="4107515"/>
                <a:ext cx="7002126" cy="104252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348646A-04B1-B504-D84C-77E7F0603459}"/>
                  </a:ext>
                </a:extLst>
              </p:cNvPr>
              <p:cNvSpPr txBox="1"/>
              <p:nvPr/>
            </p:nvSpPr>
            <p:spPr>
              <a:xfrm>
                <a:off x="3433658" y="1962695"/>
                <a:ext cx="4867615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if</m:t>
                          </m:r>
                          <m: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then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else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348646A-04B1-B504-D84C-77E7F06034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3658" y="1962695"/>
                <a:ext cx="4867615" cy="89466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3493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3234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F6D78AC-C80E-4119-AA53-47E838708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Big-Step Semantics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0978F7-5B4D-451C-B99D-3811C5265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0E08F0-ED1A-42CC-A8FC-CD9C63B09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E8E06A2-3D01-4FEB-A21D-69D0BBAEE4F0}"/>
                  </a:ext>
                </a:extLst>
              </p:cNvPr>
              <p:cNvSpPr/>
              <p:nvPr/>
            </p:nvSpPr>
            <p:spPr>
              <a:xfrm>
                <a:off x="2443363" y="3769584"/>
                <a:ext cx="7002126" cy="13828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1+2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⇓3    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3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⇓3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1+2=3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true</m:t>
                              </m:r>
                            </m:den>
                          </m:f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    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2∗2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1+2=3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7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⇓4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E8E06A2-3D01-4FEB-A21D-69D0BBAEE4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3363" y="3769584"/>
                <a:ext cx="7002126" cy="138281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D6BA36B-9760-44D0-9F56-31405B19E52B}"/>
                  </a:ext>
                </a:extLst>
              </p:cNvPr>
              <p:cNvSpPr txBox="1"/>
              <p:nvPr/>
            </p:nvSpPr>
            <p:spPr>
              <a:xfrm>
                <a:off x="2862658" y="1941448"/>
                <a:ext cx="6204776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true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iff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D6BA36B-9760-44D0-9F56-31405B19E5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2658" y="1941448"/>
                <a:ext cx="6204776" cy="8946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08633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F6D78AC-C80E-4119-AA53-47E838708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Big-Step Semantics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0978F7-5B4D-451C-B99D-3811C5265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0E08F0-ED1A-42CC-A8FC-CD9C63B09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E8E06A2-3D01-4FEB-A21D-69D0BBAEE4F0}"/>
                  </a:ext>
                </a:extLst>
              </p:cNvPr>
              <p:cNvSpPr/>
              <p:nvPr/>
            </p:nvSpPr>
            <p:spPr>
              <a:xfrm>
                <a:off x="2443363" y="3391898"/>
                <a:ext cx="7002126" cy="18076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1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⇓1    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2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⇓2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1+2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⇓3</m:t>
                                  </m:r>
                                </m:den>
                              </m:f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3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⇓3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1+2=3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true</m:t>
                              </m:r>
                            </m:den>
                          </m:f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    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2∗2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1+2=3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7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⇓4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E8E06A2-3D01-4FEB-A21D-69D0BBAEE4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3363" y="3391898"/>
                <a:ext cx="7002126" cy="180767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4E3DB66-1892-4231-8A4E-55ADF464FFC8}"/>
                  </a:ext>
                </a:extLst>
              </p:cNvPr>
              <p:cNvSpPr txBox="1"/>
              <p:nvPr/>
            </p:nvSpPr>
            <p:spPr>
              <a:xfrm>
                <a:off x="3722463" y="1865706"/>
                <a:ext cx="4642296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4E3DB66-1892-4231-8A4E-55ADF464FF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2463" y="1865706"/>
                <a:ext cx="4642296" cy="8946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39726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F6D78AC-C80E-4119-AA53-47E838708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Big-Step Semantics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0978F7-5B4D-451C-B99D-3811C5265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0E08F0-ED1A-42CC-A8FC-CD9C63B09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E8E06A2-3D01-4FEB-A21D-69D0BBAEE4F0}"/>
                  </a:ext>
                </a:extLst>
              </p:cNvPr>
              <p:cNvSpPr/>
              <p:nvPr/>
            </p:nvSpPr>
            <p:spPr>
              <a:xfrm>
                <a:off x="2443363" y="2984392"/>
                <a:ext cx="7002126" cy="21926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lang="en-US" sz="32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/>
                                    <m:den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1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⇓1</m:t>
                                      </m:r>
                                    </m:den>
                                  </m:f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    </m:t>
                                  </m:r>
                                  <m:f>
                                    <m:f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/>
                                    <m:den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2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⇓2</m:t>
                                      </m:r>
                                    </m:den>
                                  </m:f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1+2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⇓3</m:t>
                                  </m:r>
                                </m:den>
                              </m:f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3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⇓3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1+2=3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true</m:t>
                              </m:r>
                            </m:den>
                          </m:f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    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2∗2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1+2=3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7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⇓4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E8E06A2-3D01-4FEB-A21D-69D0BBAEE4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3363" y="2984392"/>
                <a:ext cx="7002126" cy="219265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5EBA709-2BEF-4E3F-AA20-306426D5487F}"/>
                  </a:ext>
                </a:extLst>
              </p:cNvPr>
              <p:cNvSpPr txBox="1"/>
              <p:nvPr/>
            </p:nvSpPr>
            <p:spPr>
              <a:xfrm>
                <a:off x="4355244" y="1900374"/>
                <a:ext cx="3380926" cy="8206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5EBA709-2BEF-4E3F-AA20-306426D548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244" y="1900374"/>
                <a:ext cx="3380926" cy="8206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58585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F6D78AC-C80E-4119-AA53-47E838708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Big-Step Semantics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0978F7-5B4D-451C-B99D-3811C5265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0E08F0-ED1A-42CC-A8FC-CD9C63B09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E8E06A2-3D01-4FEB-A21D-69D0BBAEE4F0}"/>
                  </a:ext>
                </a:extLst>
              </p:cNvPr>
              <p:cNvSpPr/>
              <p:nvPr/>
            </p:nvSpPr>
            <p:spPr>
              <a:xfrm>
                <a:off x="2443363" y="2984394"/>
                <a:ext cx="7002126" cy="21926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>
                                    <m:fPr>
                                      <m:ctrlPr>
                                        <a:rPr lang="en-US" sz="32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/>
                                    <m:den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1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⇓1</m:t>
                                      </m:r>
                                    </m:den>
                                  </m:f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    </m:t>
                                  </m:r>
                                  <m:f>
                                    <m:f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/>
                                    <m:den>
                                      <m:r>
                                        <m:rPr>
                                          <m:nor/>
                                        </m:rPr>
                                        <a:rPr lang="en-US" sz="3200" i="0">
                                          <a:latin typeface="Consolas" panose="020B0609020204030204" pitchFamily="49" charset="0"/>
                                        </a:rPr>
                                        <m:t>2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⇓2</m:t>
                                      </m:r>
                                    </m:den>
                                  </m:f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1+2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⇓3</m:t>
                                  </m:r>
                                </m:den>
                              </m:f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 </m:t>
                              </m:r>
                              <m:f>
                                <m:f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/>
                                <m:den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3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⇓3</m:t>
                                  </m:r>
                                </m:den>
                              </m:f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1+2=3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true</m:t>
                              </m:r>
                            </m:den>
                          </m:f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     </m:t>
                          </m:r>
                          <m:f>
                            <m:f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/>
                                <m:den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2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⇓2</m:t>
                                  </m:r>
                                </m:den>
                              </m:f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</m:t>
                              </m:r>
                              <m:f>
                                <m:f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/>
                                <m:den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2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⇓2</m:t>
                                  </m:r>
                                </m:den>
                              </m:f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2∗2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⇓4</m:t>
                              </m:r>
                            </m:den>
                          </m:f>
                        </m:num>
                        <m:den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1+2=3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2∗2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7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⇓4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E8E06A2-3D01-4FEB-A21D-69D0BBAEE4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3363" y="2984394"/>
                <a:ext cx="7002126" cy="219265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00628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23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7998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4F0B5-AAF6-4B65-A5BD-595A0009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69B5C5-6164-4428-B730-62CA1E94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Big-Step Semantics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AE380AA-7551-420E-B1F9-92A5B7FE4A29}"/>
                  </a:ext>
                </a:extLst>
              </p:cNvPr>
              <p:cNvSpPr txBox="1"/>
              <p:nvPr/>
            </p:nvSpPr>
            <p:spPr>
              <a:xfrm>
                <a:off x="1186078" y="1749290"/>
                <a:ext cx="3380926" cy="8206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AE380AA-7551-420E-B1F9-92A5B7FE4A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6078" y="1749290"/>
                <a:ext cx="3380926" cy="8206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8AE0C01-FA36-4910-B09B-EA648C7C9F8C}"/>
                  </a:ext>
                </a:extLst>
              </p:cNvPr>
              <p:cNvSpPr txBox="1"/>
              <p:nvPr/>
            </p:nvSpPr>
            <p:spPr>
              <a:xfrm>
                <a:off x="5457273" y="1749290"/>
                <a:ext cx="4642296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8AE0C01-FA36-4910-B09B-EA648C7C9F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7273" y="1749290"/>
                <a:ext cx="4642296" cy="89466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1F584F3-2AD9-425A-9AF4-A9F1A65E88C6}"/>
                  </a:ext>
                </a:extLst>
              </p:cNvPr>
              <p:cNvSpPr txBox="1"/>
              <p:nvPr/>
            </p:nvSpPr>
            <p:spPr>
              <a:xfrm>
                <a:off x="1160270" y="3193777"/>
                <a:ext cx="3465564" cy="8206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boolean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1F584F3-2AD9-425A-9AF4-A9F1A65E88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0270" y="3193777"/>
                <a:ext cx="3465564" cy="82067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2E5F5B5-E70E-41CC-8614-7E4A32251E60}"/>
                  </a:ext>
                </a:extLst>
              </p:cNvPr>
              <p:cNvSpPr txBox="1"/>
              <p:nvPr/>
            </p:nvSpPr>
            <p:spPr>
              <a:xfrm>
                <a:off x="5460588" y="3193777"/>
                <a:ext cx="5190459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&amp;&amp;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and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2E5F5B5-E70E-41CC-8614-7E4A32251E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0588" y="3193777"/>
                <a:ext cx="5190459" cy="89466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4882CDD-1837-47D7-A61F-0E0ACDAB50C1}"/>
                  </a:ext>
                </a:extLst>
              </p:cNvPr>
              <p:cNvSpPr txBox="1"/>
              <p:nvPr/>
            </p:nvSpPr>
            <p:spPr>
              <a:xfrm>
                <a:off x="2390982" y="4822552"/>
                <a:ext cx="7597849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true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iff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the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same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as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4882CDD-1837-47D7-A61F-0E0ACDAB50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0982" y="4822552"/>
                <a:ext cx="7597849" cy="89466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4727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9B5C5-6164-4428-B730-62CA1E94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Big-Step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8EE2BE-5947-43A1-AA3A-61710C37C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match (e : exp) with</a:t>
            </a:r>
          </a:p>
          <a:p>
            <a:pPr marL="0" indent="0">
              <a:buNone/>
            </a:pPr>
            <a:r>
              <a:rPr lang="en-US" dirty="0"/>
              <a:t>| Num i -&gt; </a:t>
            </a:r>
            <a:r>
              <a:rPr lang="en-US" dirty="0" err="1"/>
              <a:t>IntVal</a:t>
            </a:r>
            <a:r>
              <a:rPr lang="en-US" dirty="0"/>
              <a:t> i</a:t>
            </a:r>
          </a:p>
          <a:p>
            <a:pPr marL="0" indent="0">
              <a:buNone/>
            </a:pPr>
            <a:r>
              <a:rPr lang="en-US" dirty="0"/>
              <a:t>| Add (e1, e2) -&gt; (match eval e1, eval e2 with</a:t>
            </a:r>
          </a:p>
          <a:p>
            <a:pPr marL="0" indent="0">
              <a:buNone/>
            </a:pPr>
            <a:r>
              <a:rPr lang="en-US" dirty="0"/>
              <a:t>                               | Some (</a:t>
            </a:r>
            <a:r>
              <a:rPr lang="en-US" dirty="0" err="1"/>
              <a:t>IntVal</a:t>
            </a:r>
            <a:r>
              <a:rPr lang="en-US" dirty="0"/>
              <a:t> i1), Some (</a:t>
            </a:r>
            <a:r>
              <a:rPr lang="en-US" dirty="0" err="1"/>
              <a:t>IntVal</a:t>
            </a:r>
            <a:r>
              <a:rPr lang="en-US" dirty="0"/>
              <a:t> i2) -&gt;</a:t>
            </a:r>
          </a:p>
          <a:p>
            <a:pPr marL="0" indent="0">
              <a:buNone/>
            </a:pPr>
            <a:r>
              <a:rPr lang="en-US" dirty="0"/>
              <a:t>                                     Some (</a:t>
            </a:r>
            <a:r>
              <a:rPr lang="en-US" dirty="0" err="1"/>
              <a:t>IntVal</a:t>
            </a:r>
            <a:r>
              <a:rPr lang="en-US" dirty="0"/>
              <a:t> (i1 + i2))</a:t>
            </a:r>
          </a:p>
          <a:p>
            <a:pPr marL="0" indent="0">
              <a:buNone/>
            </a:pPr>
            <a:r>
              <a:rPr lang="en-US" dirty="0"/>
              <a:t>                               | …)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4F0B5-AAF6-4B65-A5BD-595A0009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AE380AA-7551-420E-B1F9-92A5B7FE4A29}"/>
                  </a:ext>
                </a:extLst>
              </p:cNvPr>
              <p:cNvSpPr txBox="1"/>
              <p:nvPr/>
            </p:nvSpPr>
            <p:spPr>
              <a:xfrm>
                <a:off x="1493811" y="1749290"/>
                <a:ext cx="3380926" cy="8206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AE380AA-7551-420E-B1F9-92A5B7FE4A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3811" y="1749290"/>
                <a:ext cx="3380926" cy="8206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98A8CA5-F0E3-120E-A139-5C1367E659A8}"/>
                  </a:ext>
                </a:extLst>
              </p:cNvPr>
              <p:cNvSpPr txBox="1"/>
              <p:nvPr/>
            </p:nvSpPr>
            <p:spPr>
              <a:xfrm>
                <a:off x="5531193" y="1749290"/>
                <a:ext cx="2812501" cy="9006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98A8CA5-F0E3-120E-A139-5C1367E659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1193" y="1749290"/>
                <a:ext cx="2812501" cy="9006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56085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00E65-6643-416F-B068-12A5D77F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Case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34DBF-CFE5-4753-A279-76BF31664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 a 3-way if, or a switch statement in C</a:t>
            </a:r>
          </a:p>
          <a:p>
            <a:endParaRPr lang="en-US" dirty="0"/>
          </a:p>
          <a:p>
            <a:r>
              <a:rPr lang="en-US" sz="3000" b="1" dirty="0">
                <a:latin typeface="Consolas" panose="020B0609020204030204" pitchFamily="49" charset="0"/>
              </a:rPr>
              <a:t>case</a:t>
            </a:r>
            <a:r>
              <a:rPr lang="en-US" sz="3000" dirty="0">
                <a:latin typeface="Consolas" panose="020B0609020204030204" pitchFamily="49" charset="0"/>
              </a:rPr>
              <a:t> 5 </a:t>
            </a:r>
            <a:r>
              <a:rPr lang="en-US" sz="3000" b="1" dirty="0">
                <a:latin typeface="Consolas" panose="020B0609020204030204" pitchFamily="49" charset="0"/>
              </a:rPr>
              <a:t>pos:</a:t>
            </a:r>
            <a:r>
              <a:rPr lang="en-US" sz="3000" dirty="0">
                <a:latin typeface="Consolas" panose="020B0609020204030204" pitchFamily="49" charset="0"/>
              </a:rPr>
              <a:t> 1 </a:t>
            </a:r>
            <a:r>
              <a:rPr lang="en-US" sz="3000" b="1" dirty="0">
                <a:latin typeface="Consolas" panose="020B0609020204030204" pitchFamily="49" charset="0"/>
              </a:rPr>
              <a:t>neg:</a:t>
            </a:r>
            <a:r>
              <a:rPr lang="en-US" sz="3000" dirty="0">
                <a:latin typeface="Consolas" panose="020B0609020204030204" pitchFamily="49" charset="0"/>
              </a:rPr>
              <a:t> 2 </a:t>
            </a:r>
            <a:r>
              <a:rPr lang="en-US" sz="3000" b="1" dirty="0">
                <a:latin typeface="Consolas" panose="020B0609020204030204" pitchFamily="49" charset="0"/>
              </a:rPr>
              <a:t>zero:</a:t>
            </a:r>
            <a:r>
              <a:rPr lang="en-US" sz="3000" dirty="0">
                <a:latin typeface="Consolas" panose="020B0609020204030204" pitchFamily="49" charset="0"/>
              </a:rPr>
              <a:t> 3</a:t>
            </a:r>
            <a:r>
              <a:rPr lang="en-US" dirty="0"/>
              <a:t> 		  should return 1</a:t>
            </a:r>
          </a:p>
          <a:p>
            <a:r>
              <a:rPr lang="en-US" sz="3000" b="1" dirty="0">
                <a:latin typeface="Consolas" panose="020B0609020204030204" pitchFamily="49" charset="0"/>
              </a:rPr>
              <a:t>case</a:t>
            </a:r>
            <a:r>
              <a:rPr lang="en-US" sz="3000" dirty="0">
                <a:latin typeface="Consolas" panose="020B0609020204030204" pitchFamily="49" charset="0"/>
              </a:rPr>
              <a:t> -1 </a:t>
            </a:r>
            <a:r>
              <a:rPr lang="en-US" sz="3000" b="1" dirty="0">
                <a:latin typeface="Consolas" panose="020B0609020204030204" pitchFamily="49" charset="0"/>
              </a:rPr>
              <a:t>pos:</a:t>
            </a:r>
            <a:r>
              <a:rPr lang="en-US" sz="3000" dirty="0">
                <a:latin typeface="Consolas" panose="020B0609020204030204" pitchFamily="49" charset="0"/>
              </a:rPr>
              <a:t> 1 </a:t>
            </a:r>
            <a:r>
              <a:rPr lang="en-US" sz="3000" b="1" dirty="0">
                <a:latin typeface="Consolas" panose="020B0609020204030204" pitchFamily="49" charset="0"/>
              </a:rPr>
              <a:t>neg:</a:t>
            </a:r>
            <a:r>
              <a:rPr lang="en-US" sz="3000" dirty="0">
                <a:latin typeface="Consolas" panose="020B0609020204030204" pitchFamily="49" charset="0"/>
              </a:rPr>
              <a:t> true </a:t>
            </a:r>
            <a:r>
              <a:rPr lang="en-US" sz="3000" b="1" dirty="0">
                <a:latin typeface="Consolas" panose="020B0609020204030204" pitchFamily="49" charset="0"/>
              </a:rPr>
              <a:t>zero:</a:t>
            </a:r>
            <a:r>
              <a:rPr lang="en-US" sz="3000" dirty="0">
                <a:latin typeface="Consolas" panose="020B0609020204030204" pitchFamily="49" charset="0"/>
              </a:rPr>
              <a:t> 3	 </a:t>
            </a:r>
            <a:r>
              <a:rPr lang="en-US" dirty="0"/>
              <a:t>should return true</a:t>
            </a:r>
          </a:p>
          <a:p>
            <a:r>
              <a:rPr lang="en-US" sz="3000" b="1" dirty="0">
                <a:latin typeface="Consolas" panose="020B0609020204030204" pitchFamily="49" charset="0"/>
              </a:rPr>
              <a:t>case</a:t>
            </a:r>
            <a:r>
              <a:rPr lang="en-US" sz="3000" dirty="0">
                <a:latin typeface="Consolas" panose="020B0609020204030204" pitchFamily="49" charset="0"/>
              </a:rPr>
              <a:t> 3–3 </a:t>
            </a:r>
            <a:r>
              <a:rPr lang="en-US" sz="3000" b="1" dirty="0">
                <a:latin typeface="Consolas" panose="020B0609020204030204" pitchFamily="49" charset="0"/>
              </a:rPr>
              <a:t>pos:</a:t>
            </a:r>
            <a:r>
              <a:rPr lang="en-US" sz="3000" dirty="0">
                <a:latin typeface="Consolas" panose="020B0609020204030204" pitchFamily="49" charset="0"/>
              </a:rPr>
              <a:t> 1 </a:t>
            </a:r>
            <a:r>
              <a:rPr lang="en-US" sz="3000" b="1" dirty="0">
                <a:latin typeface="Consolas" panose="020B0609020204030204" pitchFamily="49" charset="0"/>
              </a:rPr>
              <a:t>neg:</a:t>
            </a:r>
            <a:r>
              <a:rPr lang="en-US" sz="3000" dirty="0">
                <a:latin typeface="Consolas" panose="020B0609020204030204" pitchFamily="49" charset="0"/>
              </a:rPr>
              <a:t> 2 </a:t>
            </a:r>
            <a:r>
              <a:rPr lang="en-US" sz="3000" b="1" dirty="0">
                <a:latin typeface="Consolas" panose="020B0609020204030204" pitchFamily="49" charset="0"/>
              </a:rPr>
              <a:t>zero:</a:t>
            </a:r>
            <a:r>
              <a:rPr lang="en-US" sz="3000" dirty="0">
                <a:latin typeface="Consolas" panose="020B0609020204030204" pitchFamily="49" charset="0"/>
              </a:rPr>
              <a:t> 2+3</a:t>
            </a:r>
            <a:r>
              <a:rPr lang="en-US" dirty="0"/>
              <a:t>  	  should return 5</a:t>
            </a:r>
          </a:p>
          <a:p>
            <a:endParaRPr lang="en-US" dirty="0"/>
          </a:p>
          <a:p>
            <a:r>
              <a:rPr lang="en-US" dirty="0"/>
              <a:t>Step 1: Describe its behavior in English.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A2BA0-B9E6-48F7-82AF-5EC93779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017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00E65-6643-416F-B068-12A5D77F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Case Expression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D534DBF-CFE5-4753-A279-76BF31664C7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Step 1: Describe its behavior in English.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Evaluates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if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is positive,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if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is negative,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/>
                  <a:t> if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is zero</a:t>
                </a:r>
              </a:p>
              <a:p>
                <a:endParaRPr lang="en-US" dirty="0"/>
              </a:p>
              <a:p>
                <a:r>
                  <a:rPr lang="en-US" dirty="0"/>
                  <a:t>Step 2: Write big-step semantic rule(s) for it. (in-class exercise)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D534DBF-CFE5-4753-A279-76BF31664C7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17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A2BA0-B9E6-48F7-82AF-5EC93779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0BE4B8A-178B-4534-AACB-AD3BBF0F766F}"/>
                  </a:ext>
                </a:extLst>
              </p:cNvPr>
              <p:cNvSpPr/>
              <p:nvPr/>
            </p:nvSpPr>
            <p:spPr>
              <a:xfrm>
                <a:off x="2674859" y="5220969"/>
                <a:ext cx="3112617" cy="9744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case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pos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neg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zero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 ?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0BE4B8A-178B-4534-AACB-AD3BBF0F76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4859" y="5220969"/>
                <a:ext cx="3112617" cy="974434"/>
              </a:xfrm>
              <a:prstGeom prst="rect">
                <a:avLst/>
              </a:prstGeom>
              <a:blipFill>
                <a:blip r:embed="rId3"/>
                <a:stretch>
                  <a:fillRect r="-821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40061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00E65-6643-416F-B068-12A5D77F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Case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34DBF-CFE5-4753-A279-76BF31664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2: Write big-step semantic rule(s) for it.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A2BA0-B9E6-48F7-82AF-5EC93779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1130B2F-B456-1F71-722D-80F50A5F5D36}"/>
                  </a:ext>
                </a:extLst>
              </p:cNvPr>
              <p:cNvSpPr txBox="1"/>
              <p:nvPr/>
            </p:nvSpPr>
            <p:spPr>
              <a:xfrm>
                <a:off x="1706274" y="5211151"/>
                <a:ext cx="3908506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true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1130B2F-B456-1F71-722D-80F50A5F5D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6274" y="5211151"/>
                <a:ext cx="3908506" cy="8946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7ACFE0C-0008-9B4B-179C-C439910DBC94}"/>
                  </a:ext>
                </a:extLst>
              </p:cNvPr>
              <p:cNvSpPr txBox="1"/>
              <p:nvPr/>
            </p:nvSpPr>
            <p:spPr>
              <a:xfrm>
                <a:off x="6372451" y="5211151"/>
                <a:ext cx="3908506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false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7ACFE0C-0008-9B4B-179C-C439910DBC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2451" y="5211151"/>
                <a:ext cx="3908506" cy="89466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6FFB1C7-8B2F-E39B-50B7-77C1A0AF5447}"/>
                  </a:ext>
                </a:extLst>
              </p:cNvPr>
              <p:cNvSpPr/>
              <p:nvPr/>
            </p:nvSpPr>
            <p:spPr>
              <a:xfrm>
                <a:off x="2983383" y="2941783"/>
                <a:ext cx="3112617" cy="9744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case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pos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neg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zero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 ?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6FFB1C7-8B2F-E39B-50B7-77C1A0AF54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3383" y="2941783"/>
                <a:ext cx="3112617" cy="974434"/>
              </a:xfrm>
              <a:prstGeom prst="rect">
                <a:avLst/>
              </a:prstGeom>
              <a:blipFill>
                <a:blip r:embed="rId7"/>
                <a:stretch>
                  <a:fillRect r="-819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7607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E59B7-D8E6-46A3-BA59-DD5CD064F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Language #1: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F0D8A-F2CB-4683-9686-3A7B3FC60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Simple arithmetic and </a:t>
            </a:r>
            <a:r>
              <a:rPr lang="en-US" dirty="0" err="1"/>
              <a:t>boolean</a:t>
            </a:r>
            <a:r>
              <a:rPr lang="en-US" dirty="0"/>
              <a:t> operations</a:t>
            </a:r>
          </a:p>
          <a:p>
            <a:r>
              <a:rPr lang="en-US" dirty="0"/>
              <a:t>Every term computes to a </a:t>
            </a:r>
            <a:r>
              <a:rPr lang="en-US" i="1" dirty="0"/>
              <a:t>value</a:t>
            </a:r>
            <a:r>
              <a:rPr lang="en-US" dirty="0"/>
              <a:t>, either int or bool</a:t>
            </a:r>
          </a:p>
          <a:p>
            <a:endParaRPr lang="en-US" dirty="0"/>
          </a:p>
          <a:p>
            <a:r>
              <a:rPr lang="en-US" dirty="0"/>
              <a:t>Arithmetic operators: plus, minus, times</a:t>
            </a:r>
          </a:p>
          <a:p>
            <a:r>
              <a:rPr lang="en-US" dirty="0"/>
              <a:t>Boolean operators: and, or, not, comparison, if-then-else</a:t>
            </a:r>
          </a:p>
          <a:p>
            <a:endParaRPr lang="en-US" dirty="0"/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 + 5 * 9</a:t>
            </a:r>
            <a:r>
              <a:rPr lang="en-US" dirty="0"/>
              <a:t> should compute to 48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1 = 0 or 1 = 1 then 2 else 4</a:t>
            </a:r>
            <a:r>
              <a:rPr lang="en-US" dirty="0">
                <a:latin typeface="+mj-lt"/>
                <a:cs typeface="Arial" panose="020B0604020202020204" pitchFamily="34" charset="0"/>
              </a:rPr>
              <a:t> should compute to 2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64B723-0943-4123-9232-1D5C6B57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9637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00E65-6643-416F-B068-12A5D77F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Case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34DBF-CFE5-4753-A279-76BF31664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2: Write big-step semantic rule(s) for it.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A2BA0-B9E6-48F7-82AF-5EC93779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0BE4B8A-178B-4534-AACB-AD3BBF0F766F}"/>
                  </a:ext>
                </a:extLst>
              </p:cNvPr>
              <p:cNvSpPr/>
              <p:nvPr/>
            </p:nvSpPr>
            <p:spPr>
              <a:xfrm>
                <a:off x="3014456" y="2327403"/>
                <a:ext cx="3112617" cy="10040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&gt;0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case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pos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neg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zero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0BE4B8A-178B-4534-AACB-AD3BBF0F76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4456" y="2327403"/>
                <a:ext cx="3112617" cy="1004057"/>
              </a:xfrm>
              <a:prstGeom prst="rect">
                <a:avLst/>
              </a:prstGeom>
              <a:blipFill>
                <a:blip r:embed="rId3"/>
                <a:stretch>
                  <a:fillRect r="-843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F121A15-4D65-4321-BB64-354E51641F0A}"/>
                  </a:ext>
                </a:extLst>
              </p:cNvPr>
              <p:cNvSpPr/>
              <p:nvPr/>
            </p:nvSpPr>
            <p:spPr>
              <a:xfrm>
                <a:off x="3115607" y="3541640"/>
                <a:ext cx="3112617" cy="10040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&lt;0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case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pos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neg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zero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F121A15-4D65-4321-BB64-354E51641F0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5607" y="3541640"/>
                <a:ext cx="3112617" cy="1004057"/>
              </a:xfrm>
              <a:prstGeom prst="rect">
                <a:avLst/>
              </a:prstGeom>
              <a:blipFill>
                <a:blip r:embed="rId4"/>
                <a:stretch>
                  <a:fillRect r="-843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1130B2F-B456-1F71-722D-80F50A5F5D36}"/>
                  </a:ext>
                </a:extLst>
              </p:cNvPr>
              <p:cNvSpPr txBox="1"/>
              <p:nvPr/>
            </p:nvSpPr>
            <p:spPr>
              <a:xfrm>
                <a:off x="1706274" y="5211151"/>
                <a:ext cx="3908506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true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1130B2F-B456-1F71-722D-80F50A5F5D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6274" y="5211151"/>
                <a:ext cx="3908506" cy="8946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7ACFE0C-0008-9B4B-179C-C439910DBC94}"/>
                  </a:ext>
                </a:extLst>
              </p:cNvPr>
              <p:cNvSpPr txBox="1"/>
              <p:nvPr/>
            </p:nvSpPr>
            <p:spPr>
              <a:xfrm>
                <a:off x="6372451" y="5211151"/>
                <a:ext cx="3908506" cy="8946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false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7ACFE0C-0008-9B4B-179C-C439910DBC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2451" y="5211151"/>
                <a:ext cx="3908506" cy="89466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88875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00E65-6643-416F-B068-12A5D77F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Case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34DBF-CFE5-4753-A279-76BF31664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2: Write big-step semantic rule(s) for it.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A2BA0-B9E6-48F7-82AF-5EC93779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0BE4B8A-178B-4534-AACB-AD3BBF0F766F}"/>
                  </a:ext>
                </a:extLst>
              </p:cNvPr>
              <p:cNvSpPr/>
              <p:nvPr/>
            </p:nvSpPr>
            <p:spPr>
              <a:xfrm>
                <a:off x="3025207" y="2392557"/>
                <a:ext cx="3112617" cy="10040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&gt;0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case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pos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neg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zero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0BE4B8A-178B-4534-AACB-AD3BBF0F76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5207" y="2392557"/>
                <a:ext cx="3112617" cy="1004057"/>
              </a:xfrm>
              <a:prstGeom prst="rect">
                <a:avLst/>
              </a:prstGeom>
              <a:blipFill>
                <a:blip r:embed="rId3"/>
                <a:stretch>
                  <a:fillRect r="-843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F121A15-4D65-4321-BB64-354E51641F0A}"/>
                  </a:ext>
                </a:extLst>
              </p:cNvPr>
              <p:cNvSpPr/>
              <p:nvPr/>
            </p:nvSpPr>
            <p:spPr>
              <a:xfrm>
                <a:off x="3069887" y="3720868"/>
                <a:ext cx="3112617" cy="10040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&lt;0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case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pos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neg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zero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F121A15-4D65-4321-BB64-354E51641F0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9887" y="3720868"/>
                <a:ext cx="3112617" cy="1004057"/>
              </a:xfrm>
              <a:prstGeom prst="rect">
                <a:avLst/>
              </a:prstGeom>
              <a:blipFill>
                <a:blip r:embed="rId4"/>
                <a:stretch>
                  <a:fillRect r="-845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F91C4855-7876-461A-BCA0-E1761F815631}"/>
                  </a:ext>
                </a:extLst>
              </p:cNvPr>
              <p:cNvSpPr/>
              <p:nvPr/>
            </p:nvSpPr>
            <p:spPr>
              <a:xfrm>
                <a:off x="3069888" y="5156199"/>
                <a:ext cx="3112617" cy="10040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⇓0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case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pos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neg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zero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F91C4855-7876-461A-BCA0-E1761F8156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9888" y="5156199"/>
                <a:ext cx="3112617" cy="1004057"/>
              </a:xfrm>
              <a:prstGeom prst="rect">
                <a:avLst/>
              </a:prstGeom>
              <a:blipFill>
                <a:blip r:embed="rId5"/>
                <a:stretch>
                  <a:fillRect r="-845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76889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00E65-6643-416F-B068-12A5D77F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Case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34DBF-CFE5-4753-A279-76BF31664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3: Implement it in the interpreter.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			</a:t>
            </a:r>
          </a:p>
          <a:p>
            <a:pPr marL="0" indent="0">
              <a:buNone/>
            </a:pPr>
            <a:r>
              <a:rPr lang="en-US" dirty="0"/>
              <a:t>						</a:t>
            </a:r>
          </a:p>
          <a:p>
            <a:pPr marL="0" indent="0">
              <a:buNone/>
            </a:pPr>
            <a:r>
              <a:rPr lang="en-US" sz="2800" dirty="0"/>
              <a:t>let rec eval (e : exp) : value option =</a:t>
            </a:r>
          </a:p>
          <a:p>
            <a:pPr marL="0" indent="0">
              <a:buNone/>
            </a:pPr>
            <a:r>
              <a:rPr lang="en-US" sz="2800" dirty="0"/>
              <a:t>  match e with</a:t>
            </a:r>
          </a:p>
          <a:p>
            <a:pPr marL="0" indent="0">
              <a:buNone/>
            </a:pPr>
            <a:r>
              <a:rPr lang="en-US" sz="2800" dirty="0"/>
              <a:t>  | Case (</a:t>
            </a:r>
            <a:r>
              <a:rPr lang="en-US" sz="2800" dirty="0" err="1"/>
              <a:t>cond</a:t>
            </a:r>
            <a:r>
              <a:rPr lang="en-US" sz="2800" dirty="0"/>
              <a:t>, e1, e2, e3) -&gt; (match eval </a:t>
            </a:r>
            <a:r>
              <a:rPr lang="en-US" sz="2800" dirty="0" err="1"/>
              <a:t>cond</a:t>
            </a:r>
            <a:r>
              <a:rPr lang="en-US" sz="2800" dirty="0"/>
              <a:t> with …)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A2BA0-B9E6-48F7-82AF-5EC93779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C23A08F-B0CA-6718-9851-A63C71D3EE92}"/>
                  </a:ext>
                </a:extLst>
              </p:cNvPr>
              <p:cNvSpPr/>
              <p:nvPr/>
            </p:nvSpPr>
            <p:spPr>
              <a:xfrm>
                <a:off x="1333567" y="2507877"/>
                <a:ext cx="3112617" cy="10040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&gt;0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case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pos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neg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zero</m:t>
                          </m:r>
                          <m:r>
                            <m:rPr>
                              <m:nor/>
                            </m:rPr>
                            <a:rPr lang="en-US" sz="2800" b="1">
                              <a:latin typeface="Consolas" panose="020B0609020204030204" pitchFamily="49" charset="0"/>
                            </a:rPr>
                            <m:t>:</m:t>
                          </m:r>
                          <m:r>
                            <m:rPr>
                              <m:nor/>
                            </m:rPr>
                            <a:rPr lang="en-US" sz="28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C23A08F-B0CA-6718-9851-A63C71D3EE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3567" y="2507877"/>
                <a:ext cx="3112617" cy="1004057"/>
              </a:xfrm>
              <a:prstGeom prst="rect">
                <a:avLst/>
              </a:prstGeom>
              <a:blipFill>
                <a:blip r:embed="rId2"/>
                <a:stretch>
                  <a:fillRect r="-109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755314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00E65-6643-416F-B068-12A5D77F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Case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34DBF-CFE5-4753-A279-76BF31664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Step 3: Implement it in the interpreter.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/>
              <a:t>let rec eval (e : exp) : value option =</a:t>
            </a:r>
          </a:p>
          <a:p>
            <a:pPr marL="0" indent="0">
              <a:buNone/>
            </a:pPr>
            <a:r>
              <a:rPr lang="en-US" sz="2800" dirty="0"/>
              <a:t>  match e with</a:t>
            </a:r>
          </a:p>
          <a:p>
            <a:pPr marL="0" indent="0">
              <a:buNone/>
            </a:pPr>
            <a:r>
              <a:rPr lang="en-US" sz="2800" dirty="0"/>
              <a:t>  | Case (</a:t>
            </a:r>
            <a:r>
              <a:rPr lang="en-US" sz="2800" dirty="0" err="1"/>
              <a:t>cond</a:t>
            </a:r>
            <a:r>
              <a:rPr lang="en-US" sz="2800" dirty="0"/>
              <a:t>, e1, e2, e3) -&gt;</a:t>
            </a:r>
          </a:p>
          <a:p>
            <a:pPr marL="0" indent="0">
              <a:buNone/>
            </a:pPr>
            <a:r>
              <a:rPr lang="en-US" sz="2800" dirty="0"/>
              <a:t>     (match eval </a:t>
            </a:r>
            <a:r>
              <a:rPr lang="en-US" sz="2800" dirty="0" err="1"/>
              <a:t>cond</a:t>
            </a:r>
            <a:r>
              <a:rPr lang="en-US" sz="2800" dirty="0"/>
              <a:t> with</a:t>
            </a:r>
          </a:p>
          <a:p>
            <a:pPr marL="0" indent="0">
              <a:buNone/>
            </a:pPr>
            <a:r>
              <a:rPr lang="en-US" sz="2800" dirty="0"/>
              <a:t>      | Some (</a:t>
            </a:r>
            <a:r>
              <a:rPr lang="en-US" sz="2800" dirty="0" err="1"/>
              <a:t>IntVal</a:t>
            </a:r>
            <a:r>
              <a:rPr lang="en-US" sz="2800" dirty="0"/>
              <a:t> i) -&gt; if i &gt; 0 then eval e1</a:t>
            </a:r>
          </a:p>
          <a:p>
            <a:pPr marL="0" indent="0">
              <a:buNone/>
            </a:pPr>
            <a:r>
              <a:rPr lang="en-US" sz="2800" dirty="0"/>
              <a:t>                                     else if i &lt; 0 then eval e2 else eval e3</a:t>
            </a:r>
          </a:p>
          <a:p>
            <a:pPr marL="0" indent="0">
              <a:buNone/>
            </a:pPr>
            <a:r>
              <a:rPr lang="en-US" sz="2800" dirty="0"/>
              <a:t>      | _ -&gt; None)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A2BA0-B9E6-48F7-82AF-5EC93779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4304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00E65-6643-416F-B068-12A5D77F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Case Expression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34DBF-CFE5-4753-A279-76BF31664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 4: Run test cases.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/>
              <a:t>let rec eval (e : exp) : value option = 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eval (Case (Num 5, Num 1, Num 2, Num 3));;</a:t>
            </a:r>
          </a:p>
          <a:p>
            <a:pPr marL="0" indent="0">
              <a:buNone/>
            </a:pPr>
            <a:r>
              <a:rPr lang="en-US" dirty="0"/>
              <a:t>(* should return Some (</a:t>
            </a:r>
            <a:r>
              <a:rPr lang="en-US" dirty="0" err="1"/>
              <a:t>IntVal</a:t>
            </a:r>
            <a:r>
              <a:rPr lang="en-US" dirty="0"/>
              <a:t> 1)) *)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A2BA0-B9E6-48F7-82AF-5EC93779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3679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34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578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&lt;#&gt;</a:t>
            </a:r>
          </a:p>
          <a:p>
            <a:pPr marL="0" lvl="0" indent="0">
              <a:buNone/>
            </a:pP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+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–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*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  <a:p>
            <a:pPr marL="0" lvl="0" indent="0">
              <a:buNone/>
            </a:pPr>
            <a:r>
              <a:rPr lang="en-US" sz="4000" dirty="0"/>
              <a:t>     | &lt;bool&gt;</a:t>
            </a:r>
          </a:p>
          <a:p>
            <a:pPr marL="0" indent="0">
              <a:buNone/>
            </a:pPr>
            <a:r>
              <a:rPr lang="en-US" sz="4000" dirty="0"/>
              <a:t>     | </a:t>
            </a:r>
            <a:r>
              <a:rPr lang="en-US" sz="4000" b="1" i="1" dirty="0"/>
              <a:t>E</a:t>
            </a:r>
            <a:r>
              <a:rPr lang="en-US" sz="4000" dirty="0"/>
              <a:t> </a:t>
            </a:r>
            <a:r>
              <a:rPr lang="en-US" sz="4000" dirty="0">
                <a:latin typeface="Consolas" panose="020B0609020204030204" pitchFamily="49" charset="0"/>
              </a:rPr>
              <a:t>and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r>
              <a:rPr lang="en-US" sz="4000" dirty="0"/>
              <a:t> | </a:t>
            </a:r>
            <a:r>
              <a:rPr lang="en-US" sz="4000" b="1" i="1" dirty="0"/>
              <a:t>E </a:t>
            </a:r>
            <a:r>
              <a:rPr lang="en-US" sz="4000" dirty="0">
                <a:latin typeface="Consolas" panose="020B0609020204030204" pitchFamily="49" charset="0"/>
              </a:rPr>
              <a:t>or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     | </a:t>
            </a:r>
            <a:r>
              <a:rPr lang="en-US" sz="4000" dirty="0">
                <a:latin typeface="Consolas" panose="020B0609020204030204" pitchFamily="49" charset="0"/>
              </a:rPr>
              <a:t>not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</a:p>
          <a:p>
            <a:pPr marL="0" indent="0">
              <a:buNone/>
            </a:pPr>
            <a:r>
              <a:rPr lang="en-US" sz="4000" b="1" i="1" dirty="0"/>
              <a:t>     </a:t>
            </a:r>
            <a:r>
              <a:rPr lang="en-US" sz="4000" dirty="0"/>
              <a:t>| </a:t>
            </a:r>
            <a:r>
              <a:rPr lang="en-US" sz="4000" b="1" i="1" dirty="0"/>
              <a:t>E</a:t>
            </a:r>
            <a:r>
              <a:rPr lang="en-US" sz="4000" dirty="0"/>
              <a:t> </a:t>
            </a:r>
            <a:r>
              <a:rPr lang="en-US" sz="4000" dirty="0">
                <a:latin typeface="Consolas" panose="020B0609020204030204" pitchFamily="49" charset="0"/>
              </a:rPr>
              <a:t>=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if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then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else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53E9388F-307A-4A73-BDBA-D9E6C0F1A79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/>
              <a:t>type exp = Num of int</a:t>
            </a:r>
          </a:p>
          <a:p>
            <a:pPr marL="0" indent="0">
              <a:buNone/>
            </a:pPr>
            <a:r>
              <a:rPr lang="en-US" sz="4000" dirty="0"/>
              <a:t>  | Add of exp * exp | …</a:t>
            </a:r>
          </a:p>
          <a:p>
            <a:pPr marL="0" indent="0">
              <a:buNone/>
            </a:pPr>
            <a:r>
              <a:rPr lang="en-US" sz="4000" dirty="0"/>
              <a:t>  | Bool of bool</a:t>
            </a:r>
          </a:p>
          <a:p>
            <a:pPr marL="0" indent="0">
              <a:buNone/>
            </a:pPr>
            <a:r>
              <a:rPr lang="en-US" sz="4000" dirty="0"/>
              <a:t>  | And of exp * exp | …</a:t>
            </a:r>
          </a:p>
          <a:p>
            <a:pPr marL="0" indent="0">
              <a:buNone/>
            </a:pPr>
            <a:r>
              <a:rPr lang="en-US" sz="4000" dirty="0"/>
              <a:t>  | Not of exp</a:t>
            </a:r>
          </a:p>
          <a:p>
            <a:pPr marL="0" indent="0">
              <a:buNone/>
            </a:pPr>
            <a:r>
              <a:rPr lang="en-US" sz="4000" dirty="0"/>
              <a:t>  | Eq of exp * exp</a:t>
            </a:r>
          </a:p>
          <a:p>
            <a:pPr marL="0" indent="0">
              <a:buNone/>
            </a:pPr>
            <a:r>
              <a:rPr lang="en-US" sz="4000" dirty="0"/>
              <a:t>  | If of exp * exp * exp</a:t>
            </a:r>
          </a:p>
          <a:p>
            <a:endParaRPr lang="en-US" sz="4000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Syntax</a:t>
            </a:r>
          </a:p>
        </p:txBody>
      </p:sp>
    </p:spTree>
    <p:extLst>
      <p:ext uri="{BB962C8B-B14F-4D97-AF65-F5344CB8AC3E}">
        <p14:creationId xmlns:p14="http://schemas.microsoft.com/office/powerpoint/2010/main" val="355701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8E47-7A7B-4FC1-A3D1-44B062538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Interpreter with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8EC11-8972-405A-B1A7-E2728D390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661" y="1637031"/>
            <a:ext cx="11618843" cy="477541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let rec eval (e : exp) : </a:t>
            </a:r>
            <a:r>
              <a:rPr lang="en-US" dirty="0" err="1"/>
              <a:t>retval</a:t>
            </a:r>
            <a:r>
              <a:rPr lang="en-US" dirty="0"/>
              <a:t> option =</a:t>
            </a:r>
          </a:p>
          <a:p>
            <a:pPr marL="0" indent="0">
              <a:buNone/>
            </a:pPr>
            <a:r>
              <a:rPr lang="en-US" dirty="0"/>
              <a:t>  match e with</a:t>
            </a:r>
          </a:p>
          <a:p>
            <a:pPr marL="0" indent="0">
              <a:buNone/>
            </a:pPr>
            <a:r>
              <a:rPr lang="en-US" dirty="0"/>
              <a:t>  | …</a:t>
            </a:r>
          </a:p>
          <a:p>
            <a:pPr marL="0" indent="0">
              <a:buNone/>
            </a:pPr>
            <a:r>
              <a:rPr lang="en-US" dirty="0"/>
              <a:t>  | Bool b -&gt; Some (</a:t>
            </a:r>
            <a:r>
              <a:rPr lang="en-US" dirty="0" err="1"/>
              <a:t>BoolVal</a:t>
            </a:r>
            <a:r>
              <a:rPr lang="en-US" dirty="0"/>
              <a:t> b)</a:t>
            </a:r>
          </a:p>
          <a:p>
            <a:pPr marL="0" indent="0">
              <a:buNone/>
            </a:pPr>
            <a:r>
              <a:rPr lang="en-US" b="1" dirty="0"/>
              <a:t>  </a:t>
            </a:r>
            <a:r>
              <a:rPr lang="en-US" dirty="0"/>
              <a:t>| And (e1, e2) -&gt;</a:t>
            </a:r>
          </a:p>
          <a:p>
            <a:pPr marL="0" indent="0">
              <a:buNone/>
            </a:pPr>
            <a:r>
              <a:rPr lang="en-US" dirty="0"/>
              <a:t>       (match eval e1, eval e2 with</a:t>
            </a:r>
          </a:p>
          <a:p>
            <a:pPr marL="0" indent="0">
              <a:buNone/>
            </a:pPr>
            <a:r>
              <a:rPr lang="en-US" dirty="0"/>
              <a:t>       | Some (</a:t>
            </a:r>
            <a:r>
              <a:rPr lang="en-US" dirty="0" err="1"/>
              <a:t>BoolVal</a:t>
            </a:r>
            <a:r>
              <a:rPr lang="en-US" dirty="0"/>
              <a:t> b1), Some (</a:t>
            </a:r>
            <a:r>
              <a:rPr lang="en-US" dirty="0" err="1"/>
              <a:t>BoolVal</a:t>
            </a:r>
            <a:r>
              <a:rPr lang="en-US" dirty="0"/>
              <a:t> b2) -&gt;		</a:t>
            </a:r>
          </a:p>
          <a:p>
            <a:pPr marL="0" indent="0">
              <a:buNone/>
            </a:pPr>
            <a:r>
              <a:rPr lang="en-US" dirty="0"/>
              <a:t>		Some (</a:t>
            </a:r>
            <a:r>
              <a:rPr lang="en-US" dirty="0" err="1"/>
              <a:t>BoolVal</a:t>
            </a:r>
            <a:r>
              <a:rPr lang="en-US" dirty="0"/>
              <a:t> (b1 &amp;&amp; b2))</a:t>
            </a:r>
          </a:p>
          <a:p>
            <a:pPr marL="0" indent="0">
              <a:buNone/>
            </a:pPr>
            <a:r>
              <a:rPr lang="en-US" b="1" dirty="0"/>
              <a:t>       </a:t>
            </a:r>
            <a:r>
              <a:rPr lang="en-US" dirty="0"/>
              <a:t>| _, _ -&gt; None)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4995F8-3D9C-4F64-B271-35EBC5BEF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097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960E-3C3A-4254-AF56-236FB36DB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Types: int, bool</a:t>
            </a:r>
          </a:p>
          <a:p>
            <a:r>
              <a:rPr lang="en-US" dirty="0"/>
              <a:t>Rules: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BD608BE-B720-44F8-9C35-BE6B638D84F6}"/>
                  </a:ext>
                </a:extLst>
              </p:cNvPr>
              <p:cNvSpPr/>
              <p:nvPr/>
            </p:nvSpPr>
            <p:spPr>
              <a:xfrm>
                <a:off x="2148500" y="5194191"/>
                <a:ext cx="3112617" cy="10184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BD608BE-B720-44F8-9C35-BE6B638D84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8500" y="5194191"/>
                <a:ext cx="3112617" cy="101848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0F78D56A-DB4F-404E-8882-9E8D68BD5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Types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DD85A-5B64-4DCD-9411-233DB87B6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07373F0-EF32-44BF-9280-E85006AD9097}"/>
                  </a:ext>
                </a:extLst>
              </p:cNvPr>
              <p:cNvSpPr/>
              <p:nvPr/>
            </p:nvSpPr>
            <p:spPr>
              <a:xfrm>
                <a:off x="2211446" y="2166069"/>
                <a:ext cx="3112617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07373F0-EF32-44BF-9280-E85006AD90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1446" y="2166069"/>
                <a:ext cx="3112617" cy="1027525"/>
              </a:xfrm>
              <a:prstGeom prst="rect">
                <a:avLst/>
              </a:prstGeom>
              <a:blipFill>
                <a:blip r:embed="rId4"/>
                <a:stretch>
                  <a:fillRect r="-29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3D7CB80-5C3A-4C17-82D0-12E0B11EF69A}"/>
                  </a:ext>
                </a:extLst>
              </p:cNvPr>
              <p:cNvSpPr/>
              <p:nvPr/>
            </p:nvSpPr>
            <p:spPr>
              <a:xfrm>
                <a:off x="2214761" y="3610556"/>
                <a:ext cx="3112617" cy="1027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boolean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3D7CB80-5C3A-4C17-82D0-12E0B11EF6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4761" y="3610556"/>
                <a:ext cx="3112617" cy="1027525"/>
              </a:xfrm>
              <a:prstGeom prst="rect">
                <a:avLst/>
              </a:prstGeom>
              <a:blipFill>
                <a:blip r:embed="rId5"/>
                <a:stretch>
                  <a:fillRect r="-262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2D64AC9-1EE0-CDF2-9656-18D5826B091E}"/>
                  </a:ext>
                </a:extLst>
              </p:cNvPr>
              <p:cNvSpPr/>
              <p:nvPr/>
            </p:nvSpPr>
            <p:spPr>
              <a:xfrm>
                <a:off x="6613394" y="5190876"/>
                <a:ext cx="3112617" cy="11138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if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then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else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2D64AC9-1EE0-CDF2-9656-18D5826B091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3394" y="5190876"/>
                <a:ext cx="3112617" cy="1113831"/>
              </a:xfrm>
              <a:prstGeom prst="rect">
                <a:avLst/>
              </a:prstGeom>
              <a:blipFill>
                <a:blip r:embed="rId6"/>
                <a:stretch>
                  <a:fillRect r="-374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F61D897-C7A7-BF1E-F39F-88557E22F66B}"/>
                  </a:ext>
                </a:extLst>
              </p:cNvPr>
              <p:cNvSpPr/>
              <p:nvPr/>
            </p:nvSpPr>
            <p:spPr>
              <a:xfrm>
                <a:off x="7235417" y="2192568"/>
                <a:ext cx="3112617" cy="10914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F61D897-C7A7-BF1E-F39F-88557E22F6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5417" y="2192568"/>
                <a:ext cx="3112617" cy="10914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40A9826E-B094-B21E-B54F-0BF599EABD31}"/>
                  </a:ext>
                </a:extLst>
              </p:cNvPr>
              <p:cNvSpPr/>
              <p:nvPr/>
            </p:nvSpPr>
            <p:spPr>
              <a:xfrm>
                <a:off x="7238732" y="3627116"/>
                <a:ext cx="3112617" cy="11080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1" i="0" smtClean="0">
                              <a:latin typeface="Consolas" panose="020B0609020204030204" pitchFamily="49" charset="0"/>
                            </a:rPr>
                            <m:t>and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40A9826E-B094-B21E-B54F-0BF599EABD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8732" y="3627116"/>
                <a:ext cx="3112617" cy="1108060"/>
              </a:xfrm>
              <a:prstGeom prst="rect">
                <a:avLst/>
              </a:prstGeom>
              <a:blipFill>
                <a:blip r:embed="rId8"/>
                <a:stretch>
                  <a:fillRect r="-129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3507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of a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Syntax</a:t>
            </a:r>
          </a:p>
          <a:p>
            <a:pPr lvl="1"/>
            <a:r>
              <a:rPr lang="en-US" dirty="0"/>
              <a:t>Concrete: what do programs look like?</a:t>
            </a:r>
          </a:p>
          <a:p>
            <a:pPr lvl="1"/>
            <a:r>
              <a:rPr lang="en-US" dirty="0"/>
              <a:t>Abstract: what are the pieces of a program?</a:t>
            </a:r>
          </a:p>
          <a:p>
            <a:r>
              <a:rPr lang="en-US" dirty="0"/>
              <a:t>Semantics</a:t>
            </a:r>
          </a:p>
          <a:p>
            <a:pPr lvl="1"/>
            <a:r>
              <a:rPr lang="en-US" dirty="0"/>
              <a:t>Static: which programs make sense?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Dynamic: what do programs do when we run them?</a:t>
            </a:r>
          </a:p>
          <a:p>
            <a:r>
              <a:rPr lang="en-US" dirty="0"/>
              <a:t>Pragmatics</a:t>
            </a:r>
          </a:p>
          <a:p>
            <a:pPr lvl="1"/>
            <a:r>
              <a:rPr lang="en-US" dirty="0"/>
              <a:t>Implementation: how can we actually make the semantics happen?</a:t>
            </a:r>
          </a:p>
          <a:p>
            <a:pPr lvl="1"/>
            <a:r>
              <a:rPr lang="en-US" dirty="0"/>
              <a:t>IDE, tool support,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298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Big-Step Operational Semantics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Describe how expressions compute to values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means “expression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dirty="0"/>
                  <a:t> evaluates to value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”</a:t>
                </a:r>
              </a:p>
              <a:p>
                <a:r>
                  <a:rPr lang="en-US" dirty="0"/>
                  <a:t>Roughly the same structure as an interpreter</a:t>
                </a:r>
              </a:p>
              <a:p>
                <a:r>
                  <a:rPr lang="en-US" dirty="0"/>
                  <a:t>Defined by a system of inference rules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04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750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3250C9-8E9A-4A23-A394-7EEE42D2B48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Interpreter</a:t>
            </a:r>
          </a:p>
          <a:p>
            <a:endParaRPr lang="en-US" sz="3200" dirty="0"/>
          </a:p>
          <a:p>
            <a:r>
              <a:rPr lang="en-US" sz="2800" dirty="0"/>
              <a:t>Num i -&gt; </a:t>
            </a:r>
            <a:r>
              <a:rPr lang="en-US" sz="2800" dirty="0" err="1"/>
              <a:t>IntVal</a:t>
            </a:r>
            <a:r>
              <a:rPr lang="en-US" sz="2800" dirty="0"/>
              <a:t> i</a:t>
            </a:r>
          </a:p>
          <a:p>
            <a:endParaRPr lang="en-US" sz="2800" dirty="0"/>
          </a:p>
          <a:p>
            <a:r>
              <a:rPr lang="en-US" sz="2800" dirty="0"/>
              <a:t>Add (e1, e2) -&gt; eval e1 + eval e2</a:t>
            </a:r>
          </a:p>
          <a:p>
            <a:r>
              <a:rPr lang="en-US" sz="2800" dirty="0"/>
              <a:t>   (more or less)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D8DF2A-835C-430F-86F5-08D93265620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Semantics</a:t>
            </a:r>
          </a:p>
          <a:p>
            <a:endParaRPr lang="en-US" sz="3200" dirty="0"/>
          </a:p>
          <a:p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4F0B5-AAF6-4B65-A5BD-595A0009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69B5C5-6164-4428-B730-62CA1E94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Big-Step Semantics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AE380AA-7551-420E-B1F9-92A5B7FE4A29}"/>
                  </a:ext>
                </a:extLst>
              </p:cNvPr>
              <p:cNvSpPr txBox="1"/>
              <p:nvPr/>
            </p:nvSpPr>
            <p:spPr>
              <a:xfrm>
                <a:off x="6405773" y="2375456"/>
                <a:ext cx="3380926" cy="8206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number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literal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AE380AA-7551-420E-B1F9-92A5B7FE4A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5773" y="2375456"/>
                <a:ext cx="3380926" cy="8206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8AE0C01-FA36-4910-B09B-EA648C7C9F8C}"/>
                  </a:ext>
                </a:extLst>
              </p:cNvPr>
              <p:cNvSpPr txBox="1"/>
              <p:nvPr/>
            </p:nvSpPr>
            <p:spPr>
              <a:xfrm>
                <a:off x="6076968" y="3822977"/>
                <a:ext cx="4615173" cy="9066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2800" b="1" smtClean="0">
                              <a:latin typeface="Consolas" panose="020B0609020204030204" pitchFamily="49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8AE0C01-FA36-4910-B09B-EA648C7C9F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6968" y="3822977"/>
                <a:ext cx="4615173" cy="90665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744A99F-50AF-4E82-932D-2EC706E8BE77}"/>
                  </a:ext>
                </a:extLst>
              </p:cNvPr>
              <p:cNvSpPr txBox="1"/>
              <p:nvPr/>
            </p:nvSpPr>
            <p:spPr>
              <a:xfrm>
                <a:off x="6422341" y="5105405"/>
                <a:ext cx="4117089" cy="9681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8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8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8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280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Add</m:t>
                              </m:r>
                              <m:r>
                                <a:rPr lang="en-US" sz="28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(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8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8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)⇓(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800" i="1" smtClean="0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chemeClr val="bg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800" i="1">
                                  <a:solidFill>
                                    <a:schemeClr val="bg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 sz="2800" dirty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sz="28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744A99F-50AF-4E82-932D-2EC706E8BE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2341" y="5105405"/>
                <a:ext cx="4117089" cy="9681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2579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4d826c9b-f881-4eca-bdf5-6e67af20acd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7a57432c-3285-4387-b20c-315c06dce06d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e9288d13-dc1f-4a9c-8400-e585772b8bb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abb3ded2-bf21-46cf-88a7-0654b7d657dd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25c184fe-47e8-4b13-91ad-6cf7a76c652f"/>
</p:tagLst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73807</TotalTime>
  <Words>1641</Words>
  <Application>Microsoft Office PowerPoint</Application>
  <PresentationFormat>Widescreen</PresentationFormat>
  <Paragraphs>309</Paragraphs>
  <Slides>35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</vt:lpstr>
      <vt:lpstr>Calibri</vt:lpstr>
      <vt:lpstr>Calibri Light</vt:lpstr>
      <vt:lpstr>Cambria Math</vt:lpstr>
      <vt:lpstr>Consolas</vt:lpstr>
      <vt:lpstr>Wingdings</vt:lpstr>
      <vt:lpstr>Metropolitan</vt:lpstr>
      <vt:lpstr>CS 476 – Programming Language Design</vt:lpstr>
      <vt:lpstr>PowerPoint Presentation</vt:lpstr>
      <vt:lpstr>Language #1: Expressions</vt:lpstr>
      <vt:lpstr>Expressions: Syntax</vt:lpstr>
      <vt:lpstr>Expressions: Interpreter with Errors</vt:lpstr>
      <vt:lpstr>Expressions: Types</vt:lpstr>
      <vt:lpstr>Structure of a language</vt:lpstr>
      <vt:lpstr>Big-Step Operational Semantics</vt:lpstr>
      <vt:lpstr>Expressions: Big-Step Semantics</vt:lpstr>
      <vt:lpstr>Expressions: Big-Step Semantics</vt:lpstr>
      <vt:lpstr>Expressions: Big-Step Semantics</vt:lpstr>
      <vt:lpstr>Expressions: Big-Step Semantics</vt:lpstr>
      <vt:lpstr>Expressions: Big-Step Semantics</vt:lpstr>
      <vt:lpstr>PowerPoint Presentation</vt:lpstr>
      <vt:lpstr>Big-Step Inference Rules</vt:lpstr>
      <vt:lpstr>Big-Step Inference Rules</vt:lpstr>
      <vt:lpstr>PowerPoint Presentation</vt:lpstr>
      <vt:lpstr>Using the Big-Step Semantics</vt:lpstr>
      <vt:lpstr>Using the Big-Step Semantics</vt:lpstr>
      <vt:lpstr>Using the Big-Step Semantics</vt:lpstr>
      <vt:lpstr>Using the Big-Step Semantics</vt:lpstr>
      <vt:lpstr>Using the Big-Step Semantics</vt:lpstr>
      <vt:lpstr>Using the Big-Step Semantics</vt:lpstr>
      <vt:lpstr>PowerPoint Presentation</vt:lpstr>
      <vt:lpstr>Expressions: Big-Step Semantics</vt:lpstr>
      <vt:lpstr>Expressions: Big-Step Semantics</vt:lpstr>
      <vt:lpstr>Exercise: Case Expression</vt:lpstr>
      <vt:lpstr>Exercise: Case Expression</vt:lpstr>
      <vt:lpstr>Exercise: Case Expression</vt:lpstr>
      <vt:lpstr>Exercise: Case Expression</vt:lpstr>
      <vt:lpstr>Exercise: Case Expression</vt:lpstr>
      <vt:lpstr>Exercise: Case Expression</vt:lpstr>
      <vt:lpstr>Exercise: Case Expression</vt:lpstr>
      <vt:lpstr>Exercise: Case Expression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476 – Programming Language Design</dc:title>
  <dc:creator>Susannah Mansky</dc:creator>
  <cp:lastModifiedBy>Mansky, William</cp:lastModifiedBy>
  <cp:revision>383</cp:revision>
  <dcterms:created xsi:type="dcterms:W3CDTF">2018-08-06T16:06:24Z</dcterms:created>
  <dcterms:modified xsi:type="dcterms:W3CDTF">2023-09-06T16:05:58Z</dcterms:modified>
</cp:coreProperties>
</file>